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8450" y="-540004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50237" y="2740819"/>
            <a:ext cx="9445526" cy="2657921"/>
            <a:chOff x="0" y="0"/>
            <a:chExt cx="12594035" cy="3543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 Maze Solver with Reinforcement Learning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823942"/>
            <a:ext cx="9445526" cy="965818"/>
            <a:chOff x="0" y="0"/>
            <a:chExt cx="12594035" cy="1287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87758"/>
            </a:xfrm>
            <a:custGeom>
              <a:avLst/>
              <a:gdLst/>
              <a:ahLst/>
              <a:cxnLst/>
              <a:rect r="r" b="b" t="t" l="l"/>
              <a:pathLst>
                <a:path h="128775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87758"/>
                  </a:lnTo>
                  <a:lnTo>
                    <a:pt x="0" y="1287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13925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Using RL to train a virtual Micromouse to navigate a randomly generated 20x20 maze optimally.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5475" y="7066509"/>
            <a:ext cx="463154" cy="463154"/>
            <a:chOff x="0" y="0"/>
            <a:chExt cx="617538" cy="61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93CC7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992516" y="7237065"/>
            <a:ext cx="168920" cy="121890"/>
            <a:chOff x="0" y="0"/>
            <a:chExt cx="225227" cy="162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227" cy="162520"/>
            </a:xfrm>
            <a:custGeom>
              <a:avLst/>
              <a:gdLst/>
              <a:ahLst/>
              <a:cxnLst/>
              <a:rect r="r" b="b" t="t" l="l"/>
              <a:pathLst>
                <a:path h="162520" w="225227">
                  <a:moveTo>
                    <a:pt x="0" y="0"/>
                  </a:moveTo>
                  <a:lnTo>
                    <a:pt x="225227" y="0"/>
                  </a:lnTo>
                  <a:lnTo>
                    <a:pt x="225227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25227" cy="1625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37"/>
                </a:lnSpc>
              </a:pPr>
              <a:r>
                <a:rPr lang="en-US" sz="937">
                  <a:solidFill>
                    <a:srgbClr val="3C3838"/>
                  </a:solidFill>
                  <a:latin typeface="Arimo"/>
                  <a:ea typeface="Arimo"/>
                  <a:cs typeface="Arimo"/>
                  <a:sym typeface="Arimo"/>
                </a:rPr>
                <a:t>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45550" y="7050137"/>
            <a:ext cx="3040795" cy="555827"/>
            <a:chOff x="0" y="0"/>
            <a:chExt cx="4054393" cy="7411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54393" cy="741102"/>
            </a:xfrm>
            <a:custGeom>
              <a:avLst/>
              <a:gdLst/>
              <a:ahLst/>
              <a:cxnLst/>
              <a:rect r="r" b="b" t="t" l="l"/>
              <a:pathLst>
                <a:path h="741102" w="4054393">
                  <a:moveTo>
                    <a:pt x="0" y="0"/>
                  </a:moveTo>
                  <a:lnTo>
                    <a:pt x="4054393" y="0"/>
                  </a:lnTo>
                  <a:lnTo>
                    <a:pt x="4054393" y="741102"/>
                  </a:lnTo>
                  <a:lnTo>
                    <a:pt x="0" y="741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4054393" cy="8173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Sarthak Rathi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0"/>
            <a:ext cx="6809774" cy="10287000"/>
          </a:xfrm>
          <a:custGeom>
            <a:avLst/>
            <a:gdLst/>
            <a:ahLst/>
            <a:cxnLst/>
            <a:rect r="r" b="b" t="t" l="l"/>
            <a:pathLst>
              <a:path h="10287000" w="6809774">
                <a:moveTo>
                  <a:pt x="0" y="0"/>
                </a:moveTo>
                <a:lnTo>
                  <a:pt x="6809774" y="0"/>
                </a:lnTo>
                <a:lnTo>
                  <a:pt x="68097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78" t="0" r="-6951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31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4030106"/>
            <a:ext cx="13421869" cy="1255237"/>
            <a:chOff x="0" y="0"/>
            <a:chExt cx="17895825" cy="1673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95825" cy="1673650"/>
            </a:xfrm>
            <a:custGeom>
              <a:avLst/>
              <a:gdLst/>
              <a:ahLst/>
              <a:cxnLst/>
              <a:rect r="r" b="b" t="t" l="l"/>
              <a:pathLst>
                <a:path h="1673650" w="17895825">
                  <a:moveTo>
                    <a:pt x="0" y="0"/>
                  </a:moveTo>
                  <a:lnTo>
                    <a:pt x="17895825" y="0"/>
                  </a:lnTo>
                  <a:lnTo>
                    <a:pt x="17895825" y="1673650"/>
                  </a:lnTo>
                  <a:lnTo>
                    <a:pt x="0" y="1673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95825" cy="172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85"/>
                </a:lnSpc>
              </a:pPr>
              <a:r>
                <a:rPr lang="en-US" sz="61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 &amp; Problem Statement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5924" y="5875855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2261" y="5795676"/>
            <a:ext cx="425202" cy="798235"/>
            <a:chOff x="0" y="0"/>
            <a:chExt cx="566937" cy="1064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77319" y="5742544"/>
            <a:ext cx="3893196" cy="1200770"/>
            <a:chOff x="0" y="0"/>
            <a:chExt cx="5190927" cy="16010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90928" cy="1601027"/>
            </a:xfrm>
            <a:custGeom>
              <a:avLst/>
              <a:gdLst/>
              <a:ahLst/>
              <a:cxnLst/>
              <a:rect r="r" b="b" t="t" l="l"/>
              <a:pathLst>
                <a:path h="1601027" w="5190928">
                  <a:moveTo>
                    <a:pt x="0" y="0"/>
                  </a:moveTo>
                  <a:lnTo>
                    <a:pt x="5190928" y="0"/>
                  </a:lnTo>
                  <a:lnTo>
                    <a:pt x="5190928" y="1601027"/>
                  </a:lnTo>
                  <a:lnTo>
                    <a:pt x="0" y="1601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190927" cy="1629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 Challenge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77319" y="6943314"/>
            <a:ext cx="4324052" cy="1136308"/>
            <a:chOff x="0" y="0"/>
            <a:chExt cx="5765403" cy="15150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65404" cy="1515077"/>
            </a:xfrm>
            <a:custGeom>
              <a:avLst/>
              <a:gdLst/>
              <a:ahLst/>
              <a:cxnLst/>
              <a:rect r="r" b="b" t="t" l="l"/>
              <a:pathLst>
                <a:path h="1515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576540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Robot finds path from start to goal in a maze.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84889" y="5875855"/>
            <a:ext cx="637878" cy="637878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591226" y="5795676"/>
            <a:ext cx="425203" cy="798235"/>
            <a:chOff x="0" y="0"/>
            <a:chExt cx="566937" cy="10643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06284" y="5742544"/>
            <a:ext cx="4003047" cy="676895"/>
            <a:chOff x="0" y="0"/>
            <a:chExt cx="5337396" cy="9025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37397" cy="902527"/>
            </a:xfrm>
            <a:custGeom>
              <a:avLst/>
              <a:gdLst/>
              <a:ahLst/>
              <a:cxnLst/>
              <a:rect r="r" b="b" t="t" l="l"/>
              <a:pathLst>
                <a:path h="902527" w="5337397">
                  <a:moveTo>
                    <a:pt x="0" y="0"/>
                  </a:moveTo>
                  <a:lnTo>
                    <a:pt x="5337397" y="0"/>
                  </a:lnTo>
                  <a:lnTo>
                    <a:pt x="5337397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5337396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Simulation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06284" y="6943314"/>
            <a:ext cx="4324052" cy="1136308"/>
            <a:chOff x="0" y="0"/>
            <a:chExt cx="5765403" cy="15150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65404" cy="1515077"/>
            </a:xfrm>
            <a:custGeom>
              <a:avLst/>
              <a:gdLst/>
              <a:ahLst/>
              <a:cxnLst/>
              <a:rect r="r" b="b" t="t" l="l"/>
              <a:pathLst>
                <a:path h="1515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576540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RL agent learns to solve a 20x20 maze.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13853" y="5875855"/>
            <a:ext cx="637877" cy="637878"/>
            <a:chOff x="0" y="0"/>
            <a:chExt cx="850503" cy="8505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120191" y="5795676"/>
            <a:ext cx="425203" cy="798235"/>
            <a:chOff x="0" y="0"/>
            <a:chExt cx="566937" cy="10643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35248" y="5742544"/>
            <a:ext cx="3544044" cy="676895"/>
            <a:chOff x="0" y="0"/>
            <a:chExt cx="4725392" cy="9025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Skills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935248" y="6943314"/>
            <a:ext cx="4324052" cy="1707808"/>
            <a:chOff x="0" y="0"/>
            <a:chExt cx="5765403" cy="22770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65404" cy="2277077"/>
            </a:xfrm>
            <a:custGeom>
              <a:avLst/>
              <a:gdLst/>
              <a:ahLst/>
              <a:cxnLst/>
              <a:rect r="r" b="b" t="t" l="l"/>
              <a:pathLst>
                <a:path h="2277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2277077"/>
                  </a:lnTo>
                  <a:lnTo>
                    <a:pt x="0" y="2277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33350"/>
              <a:ext cx="5765403" cy="2410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Explore unknown environments and optimize path.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0" y="0"/>
            <a:ext cx="18288000" cy="3568601"/>
          </a:xfrm>
          <a:custGeom>
            <a:avLst/>
            <a:gdLst/>
            <a:ahLst/>
            <a:cxnLst/>
            <a:rect r="r" b="b" t="t" l="l"/>
            <a:pathLst>
              <a:path h="3568601" w="18288000">
                <a:moveTo>
                  <a:pt x="0" y="0"/>
                </a:moveTo>
                <a:lnTo>
                  <a:pt x="18288000" y="0"/>
                </a:lnTo>
                <a:lnTo>
                  <a:pt x="18288000" y="3568601"/>
                </a:lnTo>
                <a:lnTo>
                  <a:pt x="0" y="356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872" r="0" b="-12656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9004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653159"/>
          </a:xfrm>
          <a:custGeom>
            <a:avLst/>
            <a:gdLst/>
            <a:ahLst/>
            <a:cxnLst/>
            <a:rect r="r" b="b" t="t" l="l"/>
            <a:pathLst>
              <a:path h="2653159" w="18288000">
                <a:moveTo>
                  <a:pt x="0" y="0"/>
                </a:moveTo>
                <a:lnTo>
                  <a:pt x="18288000" y="0"/>
                </a:lnTo>
                <a:lnTo>
                  <a:pt x="18288000" y="2653159"/>
                </a:lnTo>
                <a:lnTo>
                  <a:pt x="0" y="265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0451" y="3432274"/>
            <a:ext cx="10846298" cy="1062313"/>
            <a:chOff x="0" y="0"/>
            <a:chExt cx="14461730" cy="14164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61731" cy="1416418"/>
            </a:xfrm>
            <a:custGeom>
              <a:avLst/>
              <a:gdLst/>
              <a:ahLst/>
              <a:cxnLst/>
              <a:rect r="r" b="b" t="t" l="l"/>
              <a:pathLst>
                <a:path h="1416418" w="14461731">
                  <a:moveTo>
                    <a:pt x="0" y="0"/>
                  </a:moveTo>
                  <a:lnTo>
                    <a:pt x="14461731" y="0"/>
                  </a:lnTo>
                  <a:lnTo>
                    <a:pt x="14461731" y="1416418"/>
                  </a:lnTo>
                  <a:lnTo>
                    <a:pt x="0" y="1416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61730" cy="1464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70"/>
                </a:lnSpc>
              </a:pPr>
              <a:r>
                <a:rPr lang="en-US" sz="5224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Core Idea: Q-Learning Approach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0451" y="4413796"/>
            <a:ext cx="1061145" cy="1273522"/>
          </a:xfrm>
          <a:custGeom>
            <a:avLst/>
            <a:gdLst/>
            <a:ahLst/>
            <a:cxnLst/>
            <a:rect r="r" b="b" t="t" l="l"/>
            <a:pathLst>
              <a:path h="1273522" w="1061145">
                <a:moveTo>
                  <a:pt x="0" y="0"/>
                </a:moveTo>
                <a:lnTo>
                  <a:pt x="1061145" y="0"/>
                </a:lnTo>
                <a:lnTo>
                  <a:pt x="1061145" y="1273523"/>
                </a:lnTo>
                <a:lnTo>
                  <a:pt x="0" y="127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4" r="0" b="-29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69939" y="4626025"/>
            <a:ext cx="2653159" cy="642798"/>
            <a:chOff x="0" y="0"/>
            <a:chExt cx="3537545" cy="857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Q-Learning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69939" y="5084861"/>
            <a:ext cx="14927610" cy="550472"/>
            <a:chOff x="0" y="0"/>
            <a:chExt cx="19903480" cy="7339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Learns optimal policy without environment model.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0451" y="5687318"/>
            <a:ext cx="1061145" cy="1273522"/>
          </a:xfrm>
          <a:custGeom>
            <a:avLst/>
            <a:gdLst/>
            <a:ahLst/>
            <a:cxnLst/>
            <a:rect r="r" b="b" t="t" l="l"/>
            <a:pathLst>
              <a:path h="1273522" w="1061145">
                <a:moveTo>
                  <a:pt x="0" y="0"/>
                </a:moveTo>
                <a:lnTo>
                  <a:pt x="1061145" y="0"/>
                </a:lnTo>
                <a:lnTo>
                  <a:pt x="1061145" y="1273522"/>
                </a:lnTo>
                <a:lnTo>
                  <a:pt x="0" y="1273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4" r="0" b="-29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369939" y="5899548"/>
            <a:ext cx="2653159" cy="642798"/>
            <a:chOff x="0" y="0"/>
            <a:chExt cx="3537545" cy="8570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69939" y="6358384"/>
            <a:ext cx="14927610" cy="550472"/>
            <a:chOff x="0" y="0"/>
            <a:chExt cx="19903480" cy="7339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Up, down, left, right.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0451" y="6960840"/>
            <a:ext cx="1061145" cy="1273523"/>
          </a:xfrm>
          <a:custGeom>
            <a:avLst/>
            <a:gdLst/>
            <a:ahLst/>
            <a:cxnLst/>
            <a:rect r="r" b="b" t="t" l="l"/>
            <a:pathLst>
              <a:path h="1273523" w="1061145">
                <a:moveTo>
                  <a:pt x="0" y="0"/>
                </a:moveTo>
                <a:lnTo>
                  <a:pt x="1061145" y="0"/>
                </a:lnTo>
                <a:lnTo>
                  <a:pt x="1061145" y="1273522"/>
                </a:lnTo>
                <a:lnTo>
                  <a:pt x="0" y="1273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4" r="0" b="-294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369939" y="7173069"/>
            <a:ext cx="2653159" cy="642798"/>
            <a:chOff x="0" y="0"/>
            <a:chExt cx="3537545" cy="8570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Q-Table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69939" y="7631906"/>
            <a:ext cx="14927610" cy="550472"/>
            <a:chOff x="0" y="0"/>
            <a:chExt cx="19903480" cy="7339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Stores expected reward for each state-action pair.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990451" y="8234362"/>
            <a:ext cx="1061145" cy="1273523"/>
          </a:xfrm>
          <a:custGeom>
            <a:avLst/>
            <a:gdLst/>
            <a:ahLst/>
            <a:cxnLst/>
            <a:rect r="r" b="b" t="t" l="l"/>
            <a:pathLst>
              <a:path h="1273523" w="1061145">
                <a:moveTo>
                  <a:pt x="0" y="0"/>
                </a:moveTo>
                <a:lnTo>
                  <a:pt x="1061145" y="0"/>
                </a:lnTo>
                <a:lnTo>
                  <a:pt x="1061145" y="1273523"/>
                </a:lnTo>
                <a:lnTo>
                  <a:pt x="0" y="127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4" r="0" b="-294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369939" y="8446591"/>
            <a:ext cx="2653159" cy="642798"/>
            <a:chOff x="0" y="0"/>
            <a:chExt cx="3537545" cy="8570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Rewards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369939" y="8905429"/>
            <a:ext cx="14927610" cy="550472"/>
            <a:chOff x="0" y="0"/>
            <a:chExt cx="19903480" cy="7339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+100 for goal, -10 for wall, -1 per step.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6004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922354"/>
            <a:ext cx="9135964" cy="2226787"/>
            <a:chOff x="0" y="0"/>
            <a:chExt cx="12181285" cy="2969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81285" cy="2969050"/>
            </a:xfrm>
            <a:custGeom>
              <a:avLst/>
              <a:gdLst/>
              <a:ahLst/>
              <a:cxnLst/>
              <a:rect r="r" b="b" t="t" l="l"/>
              <a:pathLst>
                <a:path h="2969050" w="12181285">
                  <a:moveTo>
                    <a:pt x="0" y="0"/>
                  </a:moveTo>
                  <a:lnTo>
                    <a:pt x="12181285" y="0"/>
                  </a:lnTo>
                  <a:lnTo>
                    <a:pt x="12181285" y="2969050"/>
                  </a:lnTo>
                  <a:lnTo>
                    <a:pt x="0" y="2969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181285" cy="3016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85"/>
                </a:lnSpc>
              </a:pPr>
              <a:r>
                <a:rPr lang="en-US" sz="61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Implementation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527452"/>
            <a:ext cx="5245447" cy="2087315"/>
            <a:chOff x="0" y="0"/>
            <a:chExt cx="6993930" cy="27830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6810970"/>
            <a:ext cx="3544044" cy="676895"/>
            <a:chOff x="0" y="0"/>
            <a:chExt cx="4725392" cy="9025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Environment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755" y="7423994"/>
            <a:ext cx="4678412" cy="1136308"/>
            <a:chOff x="0" y="0"/>
            <a:chExt cx="6237883" cy="15150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20x20 maze generated using recursive backtracking.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21202" y="6527452"/>
            <a:ext cx="5245447" cy="2087315"/>
            <a:chOff x="0" y="0"/>
            <a:chExt cx="6993930" cy="2783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04720" y="6810970"/>
            <a:ext cx="3949047" cy="676895"/>
            <a:chOff x="0" y="0"/>
            <a:chExt cx="5265396" cy="9025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65396" cy="902527"/>
            </a:xfrm>
            <a:custGeom>
              <a:avLst/>
              <a:gdLst/>
              <a:ahLst/>
              <a:cxnLst/>
              <a:rect r="r" b="b" t="t" l="l"/>
              <a:pathLst>
                <a:path h="902527" w="5265396">
                  <a:moveTo>
                    <a:pt x="0" y="0"/>
                  </a:moveTo>
                  <a:lnTo>
                    <a:pt x="5265396" y="0"/>
                  </a:lnTo>
                  <a:lnTo>
                    <a:pt x="5265396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5265396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MicromouseAgent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04720" y="7423994"/>
            <a:ext cx="4678412" cy="1136308"/>
            <a:chOff x="0" y="0"/>
            <a:chExt cx="6237883" cy="15150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Q-learning, Q-table of 400 states x 4 actions.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0166" y="6527452"/>
            <a:ext cx="5245447" cy="2087315"/>
            <a:chOff x="0" y="0"/>
            <a:chExt cx="6993930" cy="27830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33685" y="6810970"/>
            <a:ext cx="3544044" cy="676895"/>
            <a:chOff x="0" y="0"/>
            <a:chExt cx="4725392" cy="9025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33685" y="7423994"/>
            <a:ext cx="4678413" cy="1136308"/>
            <a:chOff x="0" y="0"/>
            <a:chExt cx="6237883" cy="15150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1000 episodes, exploration decaying from 1.0 to 0.01.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1282" y="4984187"/>
            <a:ext cx="3544044" cy="860879"/>
            <a:chOff x="0" y="0"/>
            <a:chExt cx="4725392" cy="1147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5392" cy="1147839"/>
            </a:xfrm>
            <a:custGeom>
              <a:avLst/>
              <a:gdLst/>
              <a:ahLst/>
              <a:cxnLst/>
              <a:rect r="r" b="b" t="t" l="l"/>
              <a:pathLst>
                <a:path h="114783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25392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Initial Maze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6227" y="5845066"/>
            <a:ext cx="4972645" cy="1515147"/>
            <a:chOff x="0" y="0"/>
            <a:chExt cx="6630193" cy="20201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30193" cy="2020196"/>
            </a:xfrm>
            <a:custGeom>
              <a:avLst/>
              <a:gdLst/>
              <a:ahLst/>
              <a:cxnLst/>
              <a:rect r="r" b="b" t="t" l="l"/>
              <a:pathLst>
                <a:path h="2020196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2020196"/>
                  </a:lnTo>
                  <a:lnTo>
                    <a:pt x="0" y="2020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80975"/>
              <a:ext cx="6630193" cy="22011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20x20 maze, start at (1, 1), goal at (18, 18).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1682969"/>
            <a:ext cx="8576996" cy="9839342"/>
          </a:xfrm>
          <a:custGeom>
            <a:avLst/>
            <a:gdLst/>
            <a:ahLst/>
            <a:cxnLst/>
            <a:rect r="r" b="b" t="t" l="l"/>
            <a:pathLst>
              <a:path h="9839342" w="8576996">
                <a:moveTo>
                  <a:pt x="0" y="0"/>
                </a:moveTo>
                <a:lnTo>
                  <a:pt x="8576996" y="0"/>
                </a:lnTo>
                <a:lnTo>
                  <a:pt x="8576996" y="9839341"/>
                </a:lnTo>
                <a:lnTo>
                  <a:pt x="0" y="983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0" t="-17287" r="-8814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8799611" cy="2553968"/>
            <a:chOff x="0" y="0"/>
            <a:chExt cx="11732815" cy="3405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32815" cy="3405290"/>
            </a:xfrm>
            <a:custGeom>
              <a:avLst/>
              <a:gdLst/>
              <a:ahLst/>
              <a:cxnLst/>
              <a:rect r="r" b="b" t="t" l="l"/>
              <a:pathLst>
                <a:path h="3405290" w="11732815">
                  <a:moveTo>
                    <a:pt x="0" y="0"/>
                  </a:moveTo>
                  <a:lnTo>
                    <a:pt x="11732815" y="0"/>
                  </a:lnTo>
                  <a:lnTo>
                    <a:pt x="11732815" y="3405290"/>
                  </a:lnTo>
                  <a:lnTo>
                    <a:pt x="0" y="340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1732815" cy="3481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1526632" cy="1439543"/>
            <a:chOff x="0" y="0"/>
            <a:chExt cx="15368843" cy="1919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68843" cy="1919390"/>
            </a:xfrm>
            <a:custGeom>
              <a:avLst/>
              <a:gdLst/>
              <a:ahLst/>
              <a:cxnLst/>
              <a:rect r="r" b="b" t="t" l="l"/>
              <a:pathLst>
                <a:path h="1919390" w="15368843">
                  <a:moveTo>
                    <a:pt x="0" y="0"/>
                  </a:moveTo>
                  <a:lnTo>
                    <a:pt x="15368843" y="0"/>
                  </a:lnTo>
                  <a:lnTo>
                    <a:pt x="15368843" y="1919390"/>
                  </a:lnTo>
                  <a:lnTo>
                    <a:pt x="0" y="191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368843" cy="19955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429946"/>
            <a:ext cx="3760045" cy="860879"/>
            <a:chOff x="0" y="0"/>
            <a:chExt cx="5013394" cy="11478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13394" cy="1147839"/>
            </a:xfrm>
            <a:custGeom>
              <a:avLst/>
              <a:gdLst/>
              <a:ahLst/>
              <a:cxnLst/>
              <a:rect r="r" b="b" t="t" l="l"/>
              <a:pathLst>
                <a:path h="1147839" w="5013394">
                  <a:moveTo>
                    <a:pt x="0" y="0"/>
                  </a:moveTo>
                  <a:lnTo>
                    <a:pt x="5013394" y="0"/>
                  </a:lnTo>
                  <a:lnTo>
                    <a:pt x="5013394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13394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Plots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3646" y="3290825"/>
            <a:ext cx="6754659" cy="753147"/>
            <a:chOff x="0" y="0"/>
            <a:chExt cx="9006212" cy="10041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6211" cy="1004196"/>
            </a:xfrm>
            <a:custGeom>
              <a:avLst/>
              <a:gdLst/>
              <a:ahLst/>
              <a:cxnLst/>
              <a:rect r="r" b="b" t="t" l="l"/>
              <a:pathLst>
                <a:path h="1004196" w="9006211">
                  <a:moveTo>
                    <a:pt x="0" y="0"/>
                  </a:moveTo>
                  <a:lnTo>
                    <a:pt x="9006211" y="0"/>
                  </a:lnTo>
                  <a:lnTo>
                    <a:pt x="9006211" y="1004196"/>
                  </a:lnTo>
                  <a:lnTo>
                    <a:pt x="0" y="1004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9006212" cy="11851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Rewards rising, steps dropping.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4868" y="4043972"/>
            <a:ext cx="14998265" cy="6243028"/>
          </a:xfrm>
          <a:custGeom>
            <a:avLst/>
            <a:gdLst/>
            <a:ahLst/>
            <a:cxnLst/>
            <a:rect r="r" b="b" t="t" l="l"/>
            <a:pathLst>
              <a:path h="6243028" w="14998265">
                <a:moveTo>
                  <a:pt x="0" y="0"/>
                </a:moveTo>
                <a:lnTo>
                  <a:pt x="14998264" y="0"/>
                </a:lnTo>
                <a:lnTo>
                  <a:pt x="14998264" y="6243028"/>
                </a:lnTo>
                <a:lnTo>
                  <a:pt x="0" y="624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1742634" cy="1439543"/>
            <a:chOff x="0" y="0"/>
            <a:chExt cx="15656845" cy="1919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6844" cy="1919390"/>
            </a:xfrm>
            <a:custGeom>
              <a:avLst/>
              <a:gdLst/>
              <a:ahLst/>
              <a:cxnLst/>
              <a:rect r="r" b="b" t="t" l="l"/>
              <a:pathLst>
                <a:path h="1919390" w="15656844">
                  <a:moveTo>
                    <a:pt x="0" y="0"/>
                  </a:moveTo>
                  <a:lnTo>
                    <a:pt x="15656844" y="0"/>
                  </a:lnTo>
                  <a:lnTo>
                    <a:pt x="15656844" y="1919390"/>
                  </a:lnTo>
                  <a:lnTo>
                    <a:pt x="0" y="191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656845" cy="19955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56120" y="4984187"/>
            <a:ext cx="4950172" cy="860879"/>
            <a:chOff x="0" y="0"/>
            <a:chExt cx="6600230" cy="11478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0230" cy="1147839"/>
            </a:xfrm>
            <a:custGeom>
              <a:avLst/>
              <a:gdLst/>
              <a:ahLst/>
              <a:cxnLst/>
              <a:rect r="r" b="b" t="t" l="l"/>
              <a:pathLst>
                <a:path h="1147839" w="6600230">
                  <a:moveTo>
                    <a:pt x="0" y="0"/>
                  </a:moveTo>
                  <a:lnTo>
                    <a:pt x="6600230" y="0"/>
                  </a:lnTo>
                  <a:lnTo>
                    <a:pt x="6600230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600230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 Path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56120" y="5845066"/>
            <a:ext cx="5017591" cy="2277281"/>
            <a:chOff x="0" y="0"/>
            <a:chExt cx="6690121" cy="30363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90120" cy="3036375"/>
            </a:xfrm>
            <a:custGeom>
              <a:avLst/>
              <a:gdLst/>
              <a:ahLst/>
              <a:cxnLst/>
              <a:rect r="r" b="b" t="t" l="l"/>
              <a:pathLst>
                <a:path h="3036375" w="6690120">
                  <a:moveTo>
                    <a:pt x="0" y="0"/>
                  </a:moveTo>
                  <a:lnTo>
                    <a:pt x="6690120" y="0"/>
                  </a:lnTo>
                  <a:lnTo>
                    <a:pt x="6690120" y="3036375"/>
                  </a:lnTo>
                  <a:lnTo>
                    <a:pt x="0" y="3036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6690121" cy="3217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6003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Avg steps: 70.4, </a:t>
              </a:r>
            </a:p>
            <a:p>
              <a:pPr algn="r">
                <a:lnSpc>
                  <a:spcPts val="6003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Avg reward: 30.6,</a:t>
              </a:r>
            </a:p>
            <a:p>
              <a:pPr algn="r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BFS: 70.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3958" y="2468243"/>
            <a:ext cx="8250042" cy="8776403"/>
          </a:xfrm>
          <a:custGeom>
            <a:avLst/>
            <a:gdLst/>
            <a:ahLst/>
            <a:cxnLst/>
            <a:rect r="r" b="b" t="t" l="l"/>
            <a:pathLst>
              <a:path h="8776403" w="8250042">
                <a:moveTo>
                  <a:pt x="0" y="0"/>
                </a:moveTo>
                <a:lnTo>
                  <a:pt x="8250042" y="0"/>
                </a:lnTo>
                <a:lnTo>
                  <a:pt x="8250042" y="8776402"/>
                </a:lnTo>
                <a:lnTo>
                  <a:pt x="0" y="8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808" t="-11888" r="-3338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2003" y="405003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59439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Limitations &amp; Future Work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2939733"/>
            <a:ext cx="1081135" cy="637878"/>
            <a:chOff x="0" y="0"/>
            <a:chExt cx="144151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72467" y="2859554"/>
            <a:ext cx="720673" cy="798235"/>
            <a:chOff x="0" y="0"/>
            <a:chExt cx="960897" cy="10643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53903" y="2980895"/>
            <a:ext cx="6598553" cy="676895"/>
            <a:chOff x="0" y="0"/>
            <a:chExt cx="8798070" cy="902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abular Q-Learning Limitations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53903" y="3577611"/>
            <a:ext cx="7328809" cy="1136409"/>
            <a:chOff x="0" y="0"/>
            <a:chExt cx="9771746" cy="15152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71746" cy="1515212"/>
            </a:xfrm>
            <a:custGeom>
              <a:avLst/>
              <a:gdLst/>
              <a:ahLst/>
              <a:cxnLst/>
              <a:rect r="r" b="b" t="t" l="l"/>
              <a:pathLst>
                <a:path h="1515212" w="9771746">
                  <a:moveTo>
                    <a:pt x="0" y="0"/>
                  </a:moveTo>
                  <a:lnTo>
                    <a:pt x="9771746" y="0"/>
                  </a:lnTo>
                  <a:lnTo>
                    <a:pt x="9771746" y="1515212"/>
                  </a:lnTo>
                  <a:lnTo>
                    <a:pt x="0" y="1515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9771746" cy="164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Agen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 is tied to the specific maze.</a:t>
              </a:r>
            </a:p>
            <a:p>
              <a:pPr algn="l">
                <a:lnSpc>
                  <a:spcPts val="453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238" y="4339313"/>
            <a:ext cx="1081135" cy="637878"/>
            <a:chOff x="0" y="0"/>
            <a:chExt cx="1441513" cy="850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72467" y="4259134"/>
            <a:ext cx="720673" cy="798235"/>
            <a:chOff x="0" y="0"/>
            <a:chExt cx="960897" cy="10643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53903" y="4380474"/>
            <a:ext cx="6598553" cy="676895"/>
            <a:chOff x="0" y="0"/>
            <a:chExt cx="8798070" cy="9025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etraining Requirement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53903" y="4977190"/>
            <a:ext cx="7883861" cy="907256"/>
            <a:chOff x="0" y="0"/>
            <a:chExt cx="10511814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11814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511814">
                  <a:moveTo>
                    <a:pt x="0" y="0"/>
                  </a:moveTo>
                  <a:lnTo>
                    <a:pt x="10511814" y="0"/>
                  </a:lnTo>
                  <a:lnTo>
                    <a:pt x="1051181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33350"/>
              <a:ext cx="10511814" cy="1343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New maze layout requires retraining from scratch.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5737623"/>
            <a:ext cx="1081135" cy="637878"/>
            <a:chOff x="0" y="0"/>
            <a:chExt cx="1441513" cy="850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08930" y="5657444"/>
            <a:ext cx="720673" cy="798235"/>
            <a:chOff x="0" y="0"/>
            <a:chExt cx="960897" cy="10643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590366" y="5778784"/>
            <a:ext cx="6598553" cy="676895"/>
            <a:chOff x="0" y="0"/>
            <a:chExt cx="8798070" cy="9025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Deep Q-Netwo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rk (DQN) Solution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590366" y="6375501"/>
            <a:ext cx="7847398" cy="907256"/>
            <a:chOff x="0" y="0"/>
            <a:chExt cx="10463198" cy="1209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4631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63198">
                  <a:moveTo>
                    <a:pt x="0" y="0"/>
                  </a:moveTo>
                  <a:lnTo>
                    <a:pt x="10463198" y="0"/>
                  </a:lnTo>
                  <a:lnTo>
                    <a:pt x="104631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33350"/>
              <a:ext cx="10463198" cy="1343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Tra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in a generalizable agent to solve any maze.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28700" y="7135933"/>
            <a:ext cx="1081135" cy="637878"/>
            <a:chOff x="0" y="0"/>
            <a:chExt cx="1441513" cy="85050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08930" y="7055754"/>
            <a:ext cx="720673" cy="798235"/>
            <a:chOff x="0" y="0"/>
            <a:chExt cx="960897" cy="106431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590366" y="7177095"/>
            <a:ext cx="6598553" cy="1724645"/>
            <a:chOff x="0" y="0"/>
            <a:chExt cx="8798070" cy="229952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798071" cy="2299527"/>
            </a:xfrm>
            <a:custGeom>
              <a:avLst/>
              <a:gdLst/>
              <a:ahLst/>
              <a:cxnLst/>
              <a:rect r="r" b="b" t="t" l="l"/>
              <a:pathLst>
                <a:path h="2299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2299527"/>
                  </a:lnTo>
                  <a:lnTo>
                    <a:pt x="0" y="2299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8798070" cy="2328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aptability</a:t>
              </a:r>
            </a:p>
            <a:p>
              <a:pPr algn="l">
                <a:lnSpc>
                  <a:spcPts val="4187"/>
                </a:lnSpc>
              </a:pPr>
            </a:p>
            <a:p>
              <a:pPr algn="l">
                <a:lnSpc>
                  <a:spcPts val="4187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590366" y="7773811"/>
            <a:ext cx="7328809" cy="1136409"/>
            <a:chOff x="0" y="0"/>
            <a:chExt cx="9771746" cy="15152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771746" cy="1515212"/>
            </a:xfrm>
            <a:custGeom>
              <a:avLst/>
              <a:gdLst/>
              <a:ahLst/>
              <a:cxnLst/>
              <a:rect r="r" b="b" t="t" l="l"/>
              <a:pathLst>
                <a:path h="1515212" w="9771746">
                  <a:moveTo>
                    <a:pt x="0" y="0"/>
                  </a:moveTo>
                  <a:lnTo>
                    <a:pt x="9771746" y="0"/>
                  </a:lnTo>
                  <a:lnTo>
                    <a:pt x="9771746" y="1515212"/>
                  </a:lnTo>
                  <a:lnTo>
                    <a:pt x="0" y="1515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133350"/>
              <a:ext cx="9771746" cy="164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Adapts t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o unseen mazes without retraining.</a:t>
              </a:r>
            </a:p>
            <a:p>
              <a:pPr algn="l">
                <a:lnSpc>
                  <a:spcPts val="453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2003" y="363607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2733675"/>
            <a:ext cx="7088237" cy="1217456"/>
            <a:chOff x="0" y="0"/>
            <a:chExt cx="9450983" cy="1623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623274"/>
            </a:xfrm>
            <a:custGeom>
              <a:avLst/>
              <a:gdLst/>
              <a:ahLst/>
              <a:cxnLst/>
              <a:rect r="r" b="b" t="t" l="l"/>
              <a:pathLst>
                <a:path h="1623274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623274"/>
                  </a:lnTo>
                  <a:lnTo>
                    <a:pt x="0" y="1623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6804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436"/>
                </a:lnSpc>
              </a:pPr>
              <a:r>
                <a:rPr lang="en-US" sz="59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363790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98575" y="4416921"/>
            <a:ext cx="425202" cy="754175"/>
            <a:chOff x="0" y="0"/>
            <a:chExt cx="566937" cy="10055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632" y="4363790"/>
            <a:ext cx="3544044" cy="639185"/>
            <a:chOff x="0" y="0"/>
            <a:chExt cx="4725392" cy="8522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852246"/>
            </a:xfrm>
            <a:custGeom>
              <a:avLst/>
              <a:gdLst/>
              <a:ahLst/>
              <a:cxnLst/>
              <a:rect r="r" b="b" t="t" l="l"/>
              <a:pathLst>
                <a:path h="8522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2539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Q-Learning Power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2" y="4976812"/>
            <a:ext cx="3659684" cy="1593988"/>
            <a:chOff x="0" y="0"/>
            <a:chExt cx="4879578" cy="21253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79579" cy="2125318"/>
            </a:xfrm>
            <a:custGeom>
              <a:avLst/>
              <a:gdLst/>
              <a:ahLst/>
              <a:cxnLst/>
              <a:rect r="r" b="b" t="t" l="l"/>
              <a:pathLst>
                <a:path h="2125318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125318"/>
                  </a:lnTo>
                  <a:lnTo>
                    <a:pt x="0" y="21253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4879578" cy="22491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Solving Micromouse maze, near-optimal performance.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56834" y="4363790"/>
            <a:ext cx="637878" cy="637878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963171" y="4416921"/>
            <a:ext cx="425203" cy="754175"/>
            <a:chOff x="0" y="0"/>
            <a:chExt cx="566937" cy="10055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778229" y="4363790"/>
            <a:ext cx="3544044" cy="639185"/>
            <a:chOff x="0" y="0"/>
            <a:chExt cx="4725392" cy="8522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852246"/>
            </a:xfrm>
            <a:custGeom>
              <a:avLst/>
              <a:gdLst/>
              <a:ahLst/>
              <a:cxnLst/>
              <a:rect r="r" b="b" t="t" l="l"/>
              <a:pathLst>
                <a:path h="8522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2539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Adaptive Robotics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778229" y="4976812"/>
            <a:ext cx="3659684" cy="1060588"/>
            <a:chOff x="0" y="0"/>
            <a:chExt cx="4879578" cy="14141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79579" cy="1414117"/>
            </a:xfrm>
            <a:custGeom>
              <a:avLst/>
              <a:gdLst/>
              <a:ahLst/>
              <a:cxnLst/>
              <a:rect r="r" b="b" t="t" l="l"/>
              <a:pathLst>
                <a:path h="1414117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414117"/>
                  </a:lnTo>
                  <a:lnTo>
                    <a:pt x="0" y="1414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4879578" cy="15379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Solid step toward adaptive robotics.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0" y="6980376"/>
            <a:ext cx="637878" cy="637877"/>
            <a:chOff x="0" y="0"/>
            <a:chExt cx="850503" cy="8505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35037" y="6980376"/>
            <a:ext cx="425202" cy="754175"/>
            <a:chOff x="0" y="0"/>
            <a:chExt cx="566937" cy="10055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950095" y="6980376"/>
            <a:ext cx="4474741" cy="639185"/>
            <a:chOff x="0" y="0"/>
            <a:chExt cx="5966322" cy="85224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66321" cy="852246"/>
            </a:xfrm>
            <a:custGeom>
              <a:avLst/>
              <a:gdLst/>
              <a:ahLst/>
              <a:cxnLst/>
              <a:rect r="r" b="b" t="t" l="l"/>
              <a:pathLst>
                <a:path h="852246" w="5966321">
                  <a:moveTo>
                    <a:pt x="0" y="0"/>
                  </a:moveTo>
                  <a:lnTo>
                    <a:pt x="5966321" y="0"/>
                  </a:lnTo>
                  <a:lnTo>
                    <a:pt x="5966321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96632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Generalization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950095" y="7593398"/>
            <a:ext cx="8524131" cy="527188"/>
            <a:chOff x="0" y="0"/>
            <a:chExt cx="11365508" cy="70291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365509" cy="702917"/>
            </a:xfrm>
            <a:custGeom>
              <a:avLst/>
              <a:gdLst/>
              <a:ahLst/>
              <a:cxnLst/>
              <a:rect r="r" b="b" t="t" l="l"/>
              <a:pathLst>
                <a:path h="702917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11365508" cy="826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Exciting potential for generalization.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1411055" y="0"/>
            <a:ext cx="6876945" cy="10287000"/>
          </a:xfrm>
          <a:custGeom>
            <a:avLst/>
            <a:gdLst/>
            <a:ahLst/>
            <a:cxnLst/>
            <a:rect r="r" b="b" t="t" l="l"/>
            <a:pathLst>
              <a:path h="10287000" w="6876945">
                <a:moveTo>
                  <a:pt x="0" y="0"/>
                </a:moveTo>
                <a:lnTo>
                  <a:pt x="6876945" y="0"/>
                </a:lnTo>
                <a:lnTo>
                  <a:pt x="68769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16" t="0" r="-4613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DAGiito9G1E</dc:identifier>
  <dcterms:modified xsi:type="dcterms:W3CDTF">2011-08-01T06:04:30Z</dcterms:modified>
  <cp:revision>1</cp:revision>
  <dc:title>Micromouse-Maze-Solver-with-Reinforcement-Learning.pptx</dc:title>
</cp:coreProperties>
</file>